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364B37-4771-4210-82D1-11D3CD052D66}" type="datetimeFigureOut">
              <a:rPr lang="ru-RU" smtClean="0"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FC6957-8437-4F1F-A037-DCE78599A9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3857652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этапы развития информационного общества, технических средств и информационных ресурсов.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развития технических средств и информационных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1847 г. Арифмометр </a:t>
            </a:r>
            <a:r>
              <a:rPr lang="ru-RU" dirty="0" err="1" smtClean="0"/>
              <a:t>Однера</a:t>
            </a:r>
            <a:r>
              <a:rPr lang="ru-RU" dirty="0" smtClean="0"/>
              <a:t> использовался до появления электронных калькуляторов</a:t>
            </a:r>
          </a:p>
          <a:p>
            <a:endParaRPr lang="ru-RU" dirty="0" smtClean="0"/>
          </a:p>
          <a:p>
            <a:r>
              <a:rPr lang="ru-RU" dirty="0" smtClean="0"/>
              <a:t>1802 г. </a:t>
            </a:r>
            <a:r>
              <a:rPr lang="ru-RU" dirty="0" err="1" smtClean="0"/>
              <a:t>Жаккард</a:t>
            </a:r>
            <a:r>
              <a:rPr lang="ru-RU" dirty="0" smtClean="0"/>
              <a:t> создал машину, управляемую введением в нее информацией.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arif_1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071942"/>
            <a:ext cx="2928958" cy="203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11" descr="C:\Users\1\Desktop\jak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643314"/>
            <a:ext cx="2476506" cy="278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развития технических средств и информационных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3. Электронно-вычислительный период </a:t>
            </a:r>
            <a:r>
              <a:rPr lang="ru-RU" dirty="0" smtClean="0"/>
              <a:t>(аналоговые и электронные вычислительные машины)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АВМ все математические величины представляются как непрерывные значения каких-либо физических величин. АВМ в основном применяются для решения линейных и дифференциальных уравнений.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ЭВМ числа представляются в виде последовательности цифр. 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развития технических средств и информационных ресурсов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2214554"/>
          <a:ext cx="7758139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284"/>
                <a:gridCol w="1425971"/>
                <a:gridCol w="1551628"/>
                <a:gridCol w="1551628"/>
                <a:gridCol w="155162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Годы применения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1946-1960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1960-1964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1964-1970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1970-1980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Основной элемент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Эл. Лампа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Транзистор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БИС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|Количество ЭВМ в мире (шт.)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Сотни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Тысячи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Десятки тысяч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Миллионы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Размеры ЭВМ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Большие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Значительно меньше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Мини-ЭВМ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микроЭВМ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Быстродействие(усл)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10000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Носитель информации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Перфокарта, перфолента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Магнитная лента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Диск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Гибкий диск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590" marR="33590" marT="0" marB="0" anchor="ctr"/>
                </a:tc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1643050"/>
            <a:ext cx="7786742" cy="50006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КРАТКАЯ ХАРАКТЕРИСТИКА ПЕРВЫХ 4 ПОКОЛЕНИЙ ЭВМ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500034" y="5500702"/>
            <a:ext cx="800105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dirty="0"/>
              <a:t>5-е поколение (с середины 80-х гг.). Началась разработка интеллектуальных </a:t>
            </a:r>
            <a:r>
              <a:rPr lang="ru-RU" dirty="0" smtClean="0"/>
              <a:t>компьютеров</a:t>
            </a:r>
            <a:r>
              <a:rPr lang="ru-RU" dirty="0"/>
              <a:t>, пока не увенчавшаяся успехом.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Традиционными видами общественных ресурсов являются материальные, сырьевые, (природные), энергетические, трудовые, финансовые ресурсы. Одним из важнейших видов ресурсов современного общества являются </a:t>
            </a:r>
            <a:r>
              <a:rPr lang="ru-RU" i="1" dirty="0" smtClean="0"/>
              <a:t>информационные ресурсы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Информационные ресурсы</a:t>
            </a:r>
            <a:r>
              <a:rPr lang="ru-RU" dirty="0" smtClean="0"/>
              <a:t> — это отдельные документы или массивы документов, а также документы и массивы документов в информационных системах: библиотеках, архивах, фондах, банках данных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информационным ресурсам также относятся все научно-технические знания, произведения литературы и искусства, множество иной информации общественно-государственной значимости, зафиксированной в любой форме, на любом носителе информации.</a:t>
            </a:r>
          </a:p>
          <a:p>
            <a:pPr>
              <a:buNone/>
            </a:pPr>
            <a:r>
              <a:rPr lang="ru-RU" dirty="0" smtClean="0"/>
              <a:t>Информационные ресурсы общества в настоящее время рассматриваются как стратегические ресурсы, аналогичные по значимости материальным, сырьевым, энергетическим, трудовым и финансовым ресурсам.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КЛАССИФИКАЦИЯ ИНФОРМАЦИОННЫХ РЕСУРСОВ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ru-RU" u="sng" dirty="0" smtClean="0"/>
              <a:t>Библиотечные ресурсы. </a:t>
            </a:r>
            <a:r>
              <a:rPr lang="ru-RU" dirty="0" smtClean="0"/>
              <a:t>Огромные информационные ресурсы скрыты в библиотеках. Доминируют традиционные (бумажные) формы их представления, но все больше библиотечных ресурсов в последние годы переводится на цифровую (безбумажную) основу.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u="sng" dirty="0" smtClean="0"/>
              <a:t>Архивные ресурсы. </a:t>
            </a:r>
            <a:r>
              <a:rPr lang="ru-RU" dirty="0" smtClean="0"/>
              <a:t>Архивы скрывают материалы (иногда многовековые), связанные с историей и культурой страны. Объемы архивных материалов огромны.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u="sng" dirty="0" smtClean="0"/>
              <a:t>Научно-техническая информация. </a:t>
            </a:r>
            <a:r>
              <a:rPr lang="ru-RU" dirty="0" smtClean="0"/>
              <a:t>Во всех развитых странах существуют специализированные системы научно-технической информации. Они включают многочисленные специальные издания, патентные службы и т.д. Информация такого рода часто является дорогостоящим товаром.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u="sng" dirty="0" smtClean="0"/>
              <a:t>Правовая информация и информация государственных (властных) культур. </a:t>
            </a:r>
            <a:r>
              <a:rPr lang="ru-RU" dirty="0" smtClean="0"/>
              <a:t>Своды законов, кодексы, нормативные акты, другие виды правовой информации, без которой не может существовать ни одно государство.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u="sng" dirty="0" smtClean="0"/>
              <a:t>Отраслевая информация. </a:t>
            </a:r>
            <a:r>
              <a:rPr lang="ru-RU" dirty="0" smtClean="0"/>
              <a:t>Свои отраслевые информационные ресурсы существуют у любой социальной промышленной аграрной и иной сферы общества. Огромны информационные ресурсы оборонной сферы, системы образования и т.д.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u="sng" dirty="0" smtClean="0"/>
              <a:t>Финансовая и экономическая информация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7. </a:t>
            </a:r>
            <a:r>
              <a:rPr lang="ru-RU" u="sng" dirty="0" smtClean="0"/>
              <a:t>Информация о природных ресурсах </a:t>
            </a:r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285992"/>
            <a:ext cx="6286544" cy="178595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Этапы развития информационного общества</a:t>
            </a:r>
          </a:p>
          <a:p>
            <a:r>
              <a:rPr lang="ru-RU" sz="3200" dirty="0" smtClean="0"/>
              <a:t>Этапы развития технических средств и информационных ресурсов</a:t>
            </a:r>
          </a:p>
          <a:p>
            <a:r>
              <a:rPr lang="ru-RU" sz="3200" dirty="0" smtClean="0"/>
              <a:t>Информационные ресурсы </a:t>
            </a:r>
            <a:r>
              <a:rPr lang="ru-RU" sz="3200" dirty="0" smtClean="0"/>
              <a:t>общества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информационного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истории развития цивилизации произошло несколько </a:t>
            </a:r>
            <a:r>
              <a:rPr lang="ru-RU" b="1" dirty="0" smtClean="0"/>
              <a:t>информационных революций </a:t>
            </a:r>
            <a:r>
              <a:rPr lang="ru-RU" dirty="0" smtClean="0"/>
              <a:t>– преобразований общественных отношений из-за кардинальных изменений в сфере обработки информации.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Изобретение письменности. </a:t>
            </a:r>
            <a:r>
              <a:rPr lang="ru-RU" dirty="0" smtClean="0"/>
              <a:t>Появилась возможность передачи знаний от поколения к поколению.</a:t>
            </a:r>
          </a:p>
          <a:p>
            <a:pPr marL="457200" indent="-457200">
              <a:buAutoNum type="arabicPeriod"/>
            </a:pPr>
            <a:endParaRPr lang="ru-RU" dirty="0" smtClean="0"/>
          </a:p>
        </p:txBody>
      </p:sp>
      <p:pic>
        <p:nvPicPr>
          <p:cNvPr id="14338" name="Picture 2" descr="&amp;Icy;&amp;scy;&amp;tcy;&amp;ocy;&amp;rcy;&amp;icy;&amp;yacy; &amp;vcy;&amp;ocy;&amp;zcy;&amp;ncy;&amp;icy;&amp;kcy;&amp;ncy;&amp;ocy;&amp;vcy;&amp;iecy;&amp;ncy;&amp;icy;&amp;yacy; &amp;pcy;&amp;icy;&amp;scy;&amp;softcy;&amp;mcy;&amp;iecy;&amp;ncy;&amp;ncy;&amp;ocy;&amp;scy;&amp;t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929198"/>
            <a:ext cx="2371725" cy="1343026"/>
          </a:xfrm>
          <a:prstGeom prst="rect">
            <a:avLst/>
          </a:prstGeom>
          <a:noFill/>
        </p:spPr>
      </p:pic>
      <p:pic>
        <p:nvPicPr>
          <p:cNvPr id="14340" name="Picture 4" descr="&amp;Kcy;&amp;acy;&amp;kcy; &amp;pcy;&amp;ocy;&amp;yacy;&amp;vcy;&amp;icy;&amp;lcy;&amp;acy;&amp;scy;&amp;softcy; &amp;pcy;&amp;icy;&amp;scy;&amp;softcy;&amp;mcy;&amp;iecy;&amp;ncy;&amp;ncy;&amp;ocy;&amp;scy;&amp;tcy;&amp;softcy; &amp;ucy; &amp;dcy;&amp;rcy;&amp;iecy;&amp;vcy;&amp;ncy;&amp;icy;&amp;khcy; &amp;scy;&amp;lcy;&amp;acy;&amp;vcy;&amp;yacy;&amp;ncy; &amp;Icy;&amp;scy;&amp;tcy;&amp;ocy;&amp;rcy;&amp;icy;&amp;yacy;, &amp;kcy;&amp;ucy;&amp;lcy;&amp;softcy;&amp;tcy;&amp;ucy;&amp;rcy;&amp;acy; &amp;icy; &amp;tcy;&amp;rcy;&amp;acy;&amp;dcy;&amp;icy;&amp;tscy;&amp;icy;&amp;icy; &amp;Rcy;&amp;yacy;&amp;zcy;&amp;acy;&amp;ncy;&amp;scy;&amp;kcy;&amp;ocy;&amp;gcy;&amp;ocy; &amp;kcy;&amp;rcy;&amp;acy;&amp;y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500570"/>
            <a:ext cx="3000364" cy="1952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информационного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2. Изобретение книгопечатания (середина XVI в.) </a:t>
            </a:r>
            <a:r>
              <a:rPr lang="ru-RU" dirty="0" smtClean="0"/>
              <a:t>которое радикально изменило индустриальное общество, культуру, организацию деятельности. </a:t>
            </a:r>
          </a:p>
          <a:p>
            <a:endParaRPr lang="ru-RU" dirty="0"/>
          </a:p>
        </p:txBody>
      </p:sp>
      <p:pic>
        <p:nvPicPr>
          <p:cNvPr id="13314" name="Picture 2" descr="&amp;Scy;&amp;acy;&amp;mcy;&amp;ocy;&amp;dcy;&amp;iecy;&amp;lcy;&amp;softcy;&amp;ncy;&amp;ycy;&amp;iecy; - &amp;Scy;&amp;acy;&amp;mcy;&amp;ocy;&amp;dcy;&amp;iecy;&amp;lcy;&amp;softcy;&amp;ncy;&amp;y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429000"/>
            <a:ext cx="3871899" cy="3115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информационного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3. Изобретение электричества (конец XIX в.), </a:t>
            </a:r>
            <a:r>
              <a:rPr lang="ru-RU" dirty="0" smtClean="0"/>
              <a:t>благодаря которому появились телеграф, телефон, радио, позволяющие оперативно передавать и накапливать информацию в любом объеме. </a:t>
            </a:r>
          </a:p>
          <a:p>
            <a:endParaRPr lang="ru-RU" dirty="0"/>
          </a:p>
        </p:txBody>
      </p:sp>
      <p:pic>
        <p:nvPicPr>
          <p:cNvPr id="39938" name="Picture 2" descr="&amp;Ecy;&amp;lcy;&amp;iecy;&amp;kcy;&amp;tcy;&amp;rcy;&amp;icy;&amp;chcy;&amp;iecy;&amp;scy;&amp;tcy;&amp;vcy;&amp;ocy; &amp;icy; &amp;mcy;&amp;acy;&amp;gcy;&amp;ncy;&amp;iecy;&amp;tcy;&amp;icy;&amp;zcy;&amp;m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357562"/>
            <a:ext cx="3810000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информационного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4. Изобретение микропроцессорной технологии и появление персонального компьютера (70-е гг. XX в.). </a:t>
            </a:r>
            <a:r>
              <a:rPr lang="ru-RU" dirty="0" smtClean="0"/>
              <a:t>На микропроцессорах и интегральных схемах создаются компьютеры, компьютерные сети, системы передачи данных (информационные коммуникации).</a:t>
            </a:r>
            <a:endParaRPr lang="ru-RU" dirty="0"/>
          </a:p>
        </p:txBody>
      </p:sp>
      <p:pic>
        <p:nvPicPr>
          <p:cNvPr id="16386" name="Picture 2" descr="60 &amp;lcy;&amp;iecy;&amp;tcy; &amp;ncy;&amp;acy;&amp;zcy;&amp;acy;&amp;dcy; &amp;bcy;&amp;ycy;&amp;lcy; &amp;scy;&amp;ocy;&amp;zcy;&amp;dcy;&amp;acy;&amp;ncy; &amp;pcy;&amp;iecy;&amp;rcy;&amp;vcy;&amp;ycy;&amp;jcy; &amp;kcy;&amp;ocy;&amp;mcy;&amp;pcy;&amp;softcy;&amp;yucy;&amp;tcy;&amp;iecy;&amp;rcy; &amp;vcy; &amp;Scy;&amp;Scy;&amp;Scy;&amp;Rcy; &amp;icy; &amp;kcy;&amp;ocy;&amp;ncy;&amp;tcy;&amp;icy;&amp;ncy;&amp;iecy;&amp;ncy;&amp;tcy;&amp;acy;&amp;lcy;&amp;softcy;&amp;ncy;&amp;ocy;&amp;jcy; &amp;IEcy;&amp;vcy;&amp;rcy;&amp;ocy;&amp;pcy;&amp;iecy; Presscenter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821939"/>
            <a:ext cx="3857612" cy="2893209"/>
          </a:xfrm>
          <a:prstGeom prst="rect">
            <a:avLst/>
          </a:prstGeom>
          <a:noFill/>
        </p:spPr>
      </p:pic>
      <p:pic>
        <p:nvPicPr>
          <p:cNvPr id="16388" name="Picture 4" descr="&amp;Icy;&amp;zcy;&amp;ocy;&amp;bcy;&amp;rcy;&amp;iecy;&amp;tcy;&amp;iecy;&amp;ncy;&amp;icy;&amp;iecy; &amp;pcy;&amp;iecy;&amp;rcy;&amp;scy;&amp;ocy;&amp;ncy;&amp;acy;&amp;lcy;&amp;softcy;&amp;ncy;&amp;ocy;&amp;gcy;&amp;ocy; &amp;kcy;&amp;ocy;&amp;mcy;&amp;pcy;&amp;softcy;&amp;yucy;&amp;tcy;&amp;iecy;&amp;r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357694"/>
            <a:ext cx="3504295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развития информационного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Четвертая информационная революция выдвигает на первый план новую отрасль — информационную индустрию, связанную с производством технических средств, методов, технологий для производства новых знаний, что приводит к построению информационного общества.</a:t>
            </a:r>
          </a:p>
          <a:p>
            <a:r>
              <a:rPr lang="ru-RU" b="1" dirty="0" smtClean="0"/>
              <a:t>Информационное общество </a:t>
            </a:r>
            <a:r>
              <a:rPr lang="ru-RU" dirty="0" smtClean="0"/>
              <a:t>— </a:t>
            </a:r>
            <a:r>
              <a:rPr lang="ru-RU" dirty="0" smtClean="0"/>
              <a:t>общество</a:t>
            </a:r>
            <a:r>
              <a:rPr lang="ru-RU" dirty="0" smtClean="0"/>
              <a:t>, в котором большинство работающих занято производством, хранением, переработкой и реализацией информации, особенно высшей ее формы — знаний.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развития технических средств и информационных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b="1" dirty="0" err="1" smtClean="0"/>
              <a:t>Домеханический</a:t>
            </a:r>
            <a:r>
              <a:rPr lang="ru-RU" b="1" dirty="0" smtClean="0"/>
              <a:t> период </a:t>
            </a:r>
            <a:r>
              <a:rPr lang="ru-RU" dirty="0" smtClean="0"/>
              <a:t>(бусы из раковин, зарубки на доске, связка нитей с узелками, счет на пальцах и камнях, абак, </a:t>
            </a:r>
            <a:r>
              <a:rPr lang="ru-RU" dirty="0" err="1" smtClean="0"/>
              <a:t>суан-пан</a:t>
            </a:r>
            <a:r>
              <a:rPr lang="ru-RU" dirty="0" smtClean="0"/>
              <a:t>, счеты, логарифмическая линейка).</a:t>
            </a:r>
          </a:p>
          <a:p>
            <a:pPr marL="457200" indent="-457200">
              <a:buAutoNum type="arabicPeriod"/>
            </a:pPr>
            <a:endParaRPr lang="ru-RU" b="1" dirty="0" smtClean="0"/>
          </a:p>
          <a:p>
            <a:pPr marL="457200" indent="-457200">
              <a:buAutoNum type="arabicPeriod"/>
            </a:pPr>
            <a:endParaRPr lang="ru-RU" b="1" dirty="0" smtClean="0"/>
          </a:p>
          <a:p>
            <a:pPr marL="457200" indent="-457200">
              <a:buAutoNum type="arabicPeriod"/>
            </a:pPr>
            <a:endParaRPr lang="ru-RU" b="1" dirty="0"/>
          </a:p>
        </p:txBody>
      </p:sp>
      <p:pic>
        <p:nvPicPr>
          <p:cNvPr id="18434" name="Рисунок 1" descr="C:\Users\1\Desktop\rakovi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084" y="3357562"/>
            <a:ext cx="1930048" cy="145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4" descr="C:\Users\1\Desktop\dos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143512"/>
            <a:ext cx="1428760" cy="119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Рисунок 5" descr="C:\Users\1\Desktop\uselo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286124"/>
            <a:ext cx="1357322" cy="150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6" descr="C:\Users\1\Desktop\aba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000636"/>
            <a:ext cx="198007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7" descr="C:\Users\1\Desktop\sua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3143248"/>
            <a:ext cx="2214578" cy="1660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3500438"/>
            <a:ext cx="1357322" cy="179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8" descr="C:\Users\1\Desktop\logarifm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5500702"/>
            <a:ext cx="2928958" cy="67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развития технических средств и информационных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2. Механический период </a:t>
            </a:r>
          </a:p>
          <a:p>
            <a:r>
              <a:rPr lang="ru-RU" dirty="0" smtClean="0"/>
              <a:t>1646 г. «</a:t>
            </a:r>
            <a:r>
              <a:rPr lang="ru-RU" dirty="0" err="1" smtClean="0"/>
              <a:t>Паскалина</a:t>
            </a:r>
            <a:r>
              <a:rPr lang="ru-RU" dirty="0" smtClean="0"/>
              <a:t>», выполняющая сложение и вычитание</a:t>
            </a:r>
          </a:p>
          <a:p>
            <a:r>
              <a:rPr lang="ru-RU" dirty="0" smtClean="0"/>
              <a:t>1671 г. Машина Лейбница могла умножать и делить</a:t>
            </a:r>
            <a:endParaRPr lang="ru-RU" dirty="0"/>
          </a:p>
        </p:txBody>
      </p:sp>
      <p:pic>
        <p:nvPicPr>
          <p:cNvPr id="19458" name="Рисунок 10" descr="C:\Users\1\Desktop\pasc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3030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2" descr="C:\Users\1\Desktop\leibrec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525" y="4143380"/>
            <a:ext cx="475693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772</Words>
  <Application>Microsoft Office PowerPoint</Application>
  <PresentationFormat>Экран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Основные этапы развития информационного общества, технических средств и информационных ресурсов. </vt:lpstr>
      <vt:lpstr>Рассматриваемые вопросы:</vt:lpstr>
      <vt:lpstr>Этапы развития информационного общества</vt:lpstr>
      <vt:lpstr>Этапы развития информационного общества</vt:lpstr>
      <vt:lpstr>Этапы развития информационного общества</vt:lpstr>
      <vt:lpstr>Этапы развития информационного общества</vt:lpstr>
      <vt:lpstr>Этапы развития информационного общества</vt:lpstr>
      <vt:lpstr>Этапы развития технических средств и информационных ресурсов</vt:lpstr>
      <vt:lpstr>Этапы развития технических средств и информационных ресурсов</vt:lpstr>
      <vt:lpstr>Этапы развития технических средств и информационных ресурсов</vt:lpstr>
      <vt:lpstr>Этапы развития технических средств и информационных ресурсов</vt:lpstr>
      <vt:lpstr>Этапы развития технических средств и информационных ресурсов</vt:lpstr>
      <vt:lpstr>Информационные ресурсы общества</vt:lpstr>
      <vt:lpstr>Информационные ресурсы общества</vt:lpstr>
      <vt:lpstr>Информационные ресурсы общества</vt:lpstr>
      <vt:lpstr>Информационные ресурсы общества</vt:lpstr>
      <vt:lpstr>Информационные ресурсы общества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развития информационного общества, технических средств и информационных ресурсов. Информационные ресурсы общества.</dc:title>
  <dc:creator>Анна</dc:creator>
  <cp:lastModifiedBy>Анна</cp:lastModifiedBy>
  <cp:revision>14</cp:revision>
  <dcterms:created xsi:type="dcterms:W3CDTF">2014-09-03T17:17:48Z</dcterms:created>
  <dcterms:modified xsi:type="dcterms:W3CDTF">2015-05-14T17:45:58Z</dcterms:modified>
</cp:coreProperties>
</file>